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50"/>
  </p:notesMasterIdLst>
  <p:sldIdLst>
    <p:sldId id="331" r:id="rId5"/>
    <p:sldId id="416" r:id="rId6"/>
    <p:sldId id="378" r:id="rId7"/>
    <p:sldId id="332" r:id="rId8"/>
    <p:sldId id="339" r:id="rId9"/>
    <p:sldId id="340" r:id="rId10"/>
    <p:sldId id="342" r:id="rId11"/>
    <p:sldId id="335" r:id="rId12"/>
    <p:sldId id="343" r:id="rId13"/>
    <p:sldId id="372" r:id="rId14"/>
    <p:sldId id="344" r:id="rId15"/>
    <p:sldId id="371" r:id="rId16"/>
    <p:sldId id="347" r:id="rId17"/>
    <p:sldId id="348" r:id="rId18"/>
    <p:sldId id="376" r:id="rId19"/>
    <p:sldId id="392" r:id="rId20"/>
    <p:sldId id="410" r:id="rId21"/>
    <p:sldId id="351" r:id="rId22"/>
    <p:sldId id="352" r:id="rId23"/>
    <p:sldId id="382" r:id="rId24"/>
    <p:sldId id="385" r:id="rId25"/>
    <p:sldId id="383" r:id="rId26"/>
    <p:sldId id="407" r:id="rId27"/>
    <p:sldId id="408" r:id="rId28"/>
    <p:sldId id="384" r:id="rId29"/>
    <p:sldId id="402" r:id="rId30"/>
    <p:sldId id="393" r:id="rId31"/>
    <p:sldId id="415" r:id="rId32"/>
    <p:sldId id="387" r:id="rId33"/>
    <p:sldId id="388" r:id="rId34"/>
    <p:sldId id="403" r:id="rId35"/>
    <p:sldId id="389" r:id="rId36"/>
    <p:sldId id="390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07518F"/>
    <a:srgbClr val="FF3300"/>
    <a:srgbClr val="FFFF00"/>
    <a:srgbClr val="FFFF66"/>
    <a:srgbClr val="FF6600"/>
    <a:srgbClr val="0A76D0"/>
    <a:srgbClr val="064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0" autoAdjust="0"/>
    <p:restoredTop sz="93020" autoAdjust="0"/>
  </p:normalViewPr>
  <p:slideViewPr>
    <p:cSldViewPr snapToGrid="0">
      <p:cViewPr varScale="1">
        <p:scale>
          <a:sx n="113" d="100"/>
          <a:sy n="113" d="100"/>
        </p:scale>
        <p:origin x="936" y="176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975CA1F-F9EC-4F00-8EB7-B69C391E2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1CC67F1-EE27-49DD-AA50-8225B2D6DBBE}" type="slidenum">
              <a:rPr lang="en-US" smtClean="0">
                <a:latin typeface="Arial" charset="0"/>
              </a:rPr>
              <a:pPr eaLnBrk="1" hangingPunct="1"/>
              <a:t>1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236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4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2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2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9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2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E651FC0D-6DA2-4B47-9C2C-2A5C8EC36CC3}" type="slidenum">
              <a:rPr lang="en-US" smtClean="0">
                <a:latin typeface="Arial" charset="0"/>
              </a:rPr>
              <a:pPr eaLnBrk="1" hangingPunct="1"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8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DC7538E7-3A2D-4D71-A96B-E1A6E3E824FF}" type="slidenum">
              <a:rPr lang="en-US" smtClean="0">
                <a:latin typeface="Arial" charset="0"/>
              </a:rPr>
              <a:pPr eaLnBrk="1" hangingPunct="1"/>
              <a:t>8</a:t>
            </a:fld>
            <a:endParaRPr lang="en-US" smtClean="0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521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9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1222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10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473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15099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27</a:t>
            </a:fld>
            <a:endParaRPr 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1645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9000" y="3981450"/>
            <a:ext cx="7810500" cy="1587500"/>
          </a:xfrm>
        </p:spPr>
        <p:txBody>
          <a:bodyPr lIns="92035" tIns="46019" rIns="92035" bIns="46019"/>
          <a:lstStyle>
            <a:lvl1pPr marL="0" indent="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400"/>
            </a:lvl1pPr>
          </a:lstStyle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Department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928688" y="2319338"/>
            <a:ext cx="7754937" cy="1471612"/>
          </a:xfrm>
        </p:spPr>
        <p:txBody>
          <a:bodyPr lIns="64264" tIns="32131" rIns="64264" bIns="32131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" y="6216155"/>
            <a:ext cx="1828737" cy="6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502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70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623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7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170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15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724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900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8654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38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000">
              <a:schemeClr val="bg1"/>
            </a:gs>
            <a:gs pos="53000">
              <a:schemeClr val="bg1">
                <a:gamma/>
                <a:shade val="46275"/>
                <a:invGamma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intel_rgb_100-white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77750" y="6316988"/>
            <a:ext cx="6683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412875"/>
            <a:ext cx="8407400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157163"/>
            <a:ext cx="84232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/>
          <a:p>
            <a:pPr eaLnBrk="0" hangingPunct="0"/>
            <a:fld id="{0696CC28-641D-40DC-9F76-28EABBDA271B}" type="slidenum">
              <a:rPr lang="en-US" sz="900" b="1">
                <a:solidFill>
                  <a:srgbClr val="7FC2F9"/>
                </a:solidFill>
                <a:effectLst/>
              </a:rPr>
              <a:pPr eaLnBrk="0" hangingPunct="0"/>
              <a:t>‹#›</a:t>
            </a:fld>
            <a:endParaRPr lang="en-US" sz="900" b="1">
              <a:solidFill>
                <a:srgbClr val="7FC2F9"/>
              </a:solidFill>
              <a:effectLst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196993"/>
            <a:ext cx="1828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9pPr>
    </p:titleStyle>
    <p:bodyStyle>
      <a:lvl1pPr marL="225425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Wingdings" pitchFamily="2" charset="2"/>
        <a:buChar char="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n-ea"/>
          <a:cs typeface="+mn-cs"/>
        </a:defRPr>
      </a:lvl1pPr>
      <a:lvl2pPr marL="569913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2pPr>
      <a:lvl3pPr marL="914400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3pPr>
      <a:lvl4pPr marL="1382713" indent="-2397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727200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1844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26416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0988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35560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publis/pdf/lecun-01a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age-net.org/challenges/LSVRC/2012/results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reading-list/tutorials/" TargetMode="External"/><Relationship Id="rId4" Type="http://schemas.openxmlformats.org/officeDocument/2006/relationships/hyperlink" Target="http://deeplearning.net/tutorial/lenet.html" TargetMode="External"/><Relationship Id="rId5" Type="http://schemas.openxmlformats.org/officeDocument/2006/relationships/hyperlink" Target="http://ufldl.stanford.edu/wiki/index.php/UFLDL_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nyu.edu/~fergus/pmwiki/pmwiki.ph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hyperlink" Target="http://arxiv.org/abs/1508.0402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dm20/MemN2N-tensorflow" TargetMode="External"/><Relationship Id="rId4" Type="http://schemas.openxmlformats.org/officeDocument/2006/relationships/hyperlink" Target="https://github.com/domluna/memn2n" TargetMode="External"/><Relationship Id="rId5" Type="http://schemas.openxmlformats.org/officeDocument/2006/relationships/hyperlink" Target="https://papers.nips.cc/paper/5846-end-to-end-memory-networks.pdf" TargetMode="External"/><Relationship Id="rId6" Type="http://schemas.openxmlformats.org/officeDocument/2006/relationships/hyperlink" Target="https://research.facebook.com/research/babi/" TargetMode="External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48/amodei16.pdf" TargetMode="External"/><Relationship Id="rId4" Type="http://schemas.openxmlformats.org/officeDocument/2006/relationships/hyperlink" Target="https://github.com/baidu-research/warp-ctc" TargetMode="External"/><Relationship Id="rId5" Type="http://schemas.openxmlformats.org/officeDocument/2006/relationships/hyperlink" Target="https://svail.github.io/mandarin/" TargetMode="External"/><Relationship Id="rId6" Type="http://schemas.openxmlformats.org/officeDocument/2006/relationships/hyperlink" Target="https://catalog.ldc.upenn.edu/LDC93S1" TargetMode="External"/><Relationship Id="rId7" Type="http://schemas.openxmlformats.org/officeDocument/2006/relationships/hyperlink" Target="http://www.statmt.org/wmt15/translation-task.html" TargetMode="External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pkingma.com/wordpress/wp-content/uploads/2014/10/iclr14_vae.pdf" TargetMode="External"/><Relationship Id="rId4" Type="http://schemas.openxmlformats.org/officeDocument/2006/relationships/hyperlink" Target="http://yann.lecun.com/exdb/mnist/" TargetMode="External"/><Relationship Id="rId5" Type="http://schemas.openxmlformats.org/officeDocument/2006/relationships/hyperlink" Target="https://www.cs.toronto.edu/~kriz/cifar.html" TargetMode="External"/><Relationship Id="rId6" Type="http://schemas.openxmlformats.org/officeDocument/2006/relationships/hyperlink" Target="http://image-net.org/download" TargetMode="External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4" Type="http://schemas.openxmlformats.org/officeDocument/2006/relationships/hyperlink" Target="https://github.com/KaimingHe/deep-residual-networks" TargetMode="External"/><Relationship Id="rId5" Type="http://schemas.openxmlformats.org/officeDocument/2006/relationships/hyperlink" Target="https://www.cs.toronto.edu/~kriz/cifar.html" TargetMode="External"/><Relationship Id="rId6" Type="http://schemas.openxmlformats.org/officeDocument/2006/relationships/hyperlink" Target="http://image-net.org/download" TargetMode="External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v6.pdf" TargetMode="External"/><Relationship Id="rId4" Type="http://schemas.openxmlformats.org/officeDocument/2006/relationships/hyperlink" Target="https://www.cs.toronto.edu/~kriz/cifar.html" TargetMode="External"/><Relationship Id="rId5" Type="http://schemas.openxmlformats.org/officeDocument/2006/relationships/hyperlink" Target="http://image-net.org/download" TargetMode="External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5602v1.pdf" TargetMode="External"/><Relationship Id="rId4" Type="http://schemas.openxmlformats.org/officeDocument/2006/relationships/hyperlink" Target="http://www.arcadelearningenvironment.org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Szegedy_Going_Deeper_With_2015_CVPR_paper.pdf" TargetMode="External"/><Relationship Id="rId4" Type="http://schemas.openxmlformats.org/officeDocument/2006/relationships/hyperlink" Target="https://www.cs.toronto.edu/~kriz/cifar.html" TargetMode="External"/><Relationship Id="rId5" Type="http://schemas.openxmlformats.org/officeDocument/2006/relationships/hyperlink" Target="http://image-net.org/download" TargetMode="External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iccv_2015/papers/Girshick_Fast_R-CNN_ICCV_2015_paper.pdf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cxcnOkPx9AeWpLVXhkTDJINDQ/view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2325" TargetMode="External"/><Relationship Id="rId4" Type="http://schemas.openxmlformats.org/officeDocument/2006/relationships/hyperlink" Target="https://github.com/weiliu89/caffe/tree/ssd" TargetMode="External"/><Relationship Id="rId5" Type="http://schemas.openxmlformats.org/officeDocument/2006/relationships/hyperlink" Target="https://arxiv.org/abs/1605.06409" TargetMode="External"/><Relationship Id="rId6" Type="http://schemas.openxmlformats.org/officeDocument/2006/relationships/hyperlink" Target="https://github.com/daijifeng001/caffe-rfcn" TargetMode="External"/><Relationship Id="rId7" Type="http://schemas.openxmlformats.org/officeDocument/2006/relationships/hyperlink" Target="http://arxiv.org/abs/1511.02680" TargetMode="External"/><Relationship Id="rId8" Type="http://schemas.openxmlformats.org/officeDocument/2006/relationships/hyperlink" Target="https://github.com/alexgkendall/caffe-segnet" TargetMode="External"/><Relationship Id="rId9" Type="http://schemas.openxmlformats.org/officeDocument/2006/relationships/hyperlink" Target="https://arxiv.org/abs/1411.4038" TargetMode="External"/><Relationship Id="rId10" Type="http://schemas.openxmlformats.org/officeDocument/2006/relationships/hyperlink" Target="https://github.com/BVLC/caff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em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880331" y="5798355"/>
            <a:ext cx="3425477" cy="495547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sz="2000" b="1" dirty="0" err="1"/>
              <a:t>b</a:t>
            </a:r>
            <a:r>
              <a:rPr lang="en-US" sz="2000" b="1" dirty="0" err="1" smtClean="0"/>
              <a:t>oris</a:t>
            </a:r>
            <a:r>
              <a:rPr lang="en-US" sz="2000" b="1" dirty="0" smtClean="0"/>
              <a:t> .ginzburg@intel.com</a:t>
            </a:r>
            <a:endParaRPr lang="en-US" sz="1600" dirty="0" smtClean="0"/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94532" y="1704975"/>
            <a:ext cx="7754937" cy="2085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/>
              <a:t>Introduction:</a:t>
            </a:r>
            <a:br>
              <a:rPr lang="en-US" sz="3600" dirty="0" smtClean="0"/>
            </a:br>
            <a:r>
              <a:rPr lang="en-US" sz="3600" dirty="0" smtClean="0"/>
              <a:t>Convolutional </a:t>
            </a:r>
            <a:r>
              <a:rPr lang="en-US" sz="3600" dirty="0"/>
              <a:t>Neural </a:t>
            </a:r>
            <a:r>
              <a:rPr lang="en-US" sz="3600" dirty="0" smtClean="0"/>
              <a:t>Networks</a:t>
            </a:r>
            <a:br>
              <a:rPr lang="en-US" sz="3600" dirty="0" smtClean="0"/>
            </a:br>
            <a:r>
              <a:rPr lang="en-US" sz="3600" dirty="0" smtClean="0"/>
              <a:t>for Visual Recognition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Computer Vision +Deep Learning +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We want to combine Deep Learning + CV + ML </a:t>
            </a:r>
          </a:p>
          <a:p>
            <a:pPr eaLnBrk="1" hangingPunct="1">
              <a:defRPr/>
            </a:pPr>
            <a:r>
              <a:rPr lang="en-US" altLang="ja-JP" sz="2400" dirty="0"/>
              <a:t>Combine </a:t>
            </a:r>
            <a:r>
              <a:rPr lang="en-US" altLang="ja-JP" sz="2400" dirty="0" smtClean="0"/>
              <a:t>pre-defined features with learned features; </a:t>
            </a:r>
            <a:endParaRPr lang="en-US" altLang="ja-JP" sz="2400" dirty="0"/>
          </a:p>
          <a:p>
            <a:pPr eaLnBrk="1" hangingPunct="1">
              <a:defRPr/>
            </a:pPr>
            <a:r>
              <a:rPr lang="en-US" altLang="ja-JP" sz="2400" dirty="0" smtClean="0"/>
              <a:t>Use best ML methods for multi-class recognition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CV+DL+ML experts needed to build the best-in-class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252484" y="3468247"/>
            <a:ext cx="1171962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ML</a:t>
            </a:r>
          </a:p>
          <a:p>
            <a:pPr algn="ctr" eaLnBrk="0" hangingPunct="0">
              <a:defRPr/>
            </a:pPr>
            <a:r>
              <a:rPr lang="en-US" sz="2000" b="1" dirty="0" err="1" smtClean="0">
                <a:latin typeface="Neo Sans Intel" pitchFamily="34" charset="0"/>
                <a:cs typeface="Arial" pitchFamily="34" charset="0"/>
              </a:rPr>
              <a:t>AdaBoost</a:t>
            </a:r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…</a:t>
            </a:r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085850" y="5048709"/>
            <a:ext cx="7264400" cy="89255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6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Combine best of Computer Vision</a:t>
            </a:r>
          </a:p>
          <a:p>
            <a:pPr algn="ctr">
              <a:defRPr/>
            </a:pPr>
            <a:r>
              <a:rPr lang="en-US" altLang="ko-KR" sz="26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and Machine Learning</a:t>
            </a:r>
            <a:endParaRPr lang="en-US" altLang="ko-KR" sz="2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514600" y="3509963"/>
            <a:ext cx="1174898" cy="126841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CV</a:t>
            </a:r>
          </a:p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features</a:t>
            </a:r>
          </a:p>
          <a:p>
            <a:pPr algn="ctr" eaLnBrk="0" hangingPunct="0">
              <a:defRPr/>
            </a:pPr>
            <a:r>
              <a:rPr lang="en-US" sz="2000" b="1" dirty="0" err="1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, SIFT </a:t>
            </a:r>
            <a:endParaRPr lang="en-US" b="1" dirty="0">
              <a:solidFill>
                <a:schemeClr val="tx1">
                  <a:lumMod val="9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907746" y="3509963"/>
            <a:ext cx="1107281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</a:t>
            </a:r>
            <a:endParaRPr lang="en-US" sz="2000" b="1" dirty="0" smtClean="0">
              <a:solidFill>
                <a:schemeClr val="bg2"/>
              </a:solidFill>
              <a:effectLst/>
              <a:latin typeface="Neo Sans Inte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0599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7" grpId="0" animBg="1"/>
      <p:bldP spid="21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AutoShape 47"/>
          <p:cNvSpPr>
            <a:spLocks noChangeArrowheads="1"/>
          </p:cNvSpPr>
          <p:nvPr/>
        </p:nvSpPr>
        <p:spPr bwMode="auto">
          <a:xfrm rot="784861">
            <a:off x="6588954" y="4092817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8" name="AutoShape 48"/>
          <p:cNvSpPr>
            <a:spLocks noChangeArrowheads="1"/>
          </p:cNvSpPr>
          <p:nvPr/>
        </p:nvSpPr>
        <p:spPr bwMode="auto">
          <a:xfrm>
            <a:off x="5823825" y="28423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9" name="AutoShape 49"/>
          <p:cNvSpPr>
            <a:spLocks noChangeArrowheads="1"/>
          </p:cNvSpPr>
          <p:nvPr/>
        </p:nvSpPr>
        <p:spPr bwMode="auto">
          <a:xfrm rot="-768256">
            <a:off x="6590542" y="4669079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6473111" y="2570039"/>
            <a:ext cx="1655763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OUTPUTS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141959" y="3900729"/>
            <a:ext cx="1655762" cy="115085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HIDDEN </a:t>
            </a:r>
          </a:p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NODES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</a:t>
            </a:r>
            <a:r>
              <a:rPr lang="en-US" sz="2800" dirty="0" smtClean="0"/>
              <a:t>– is a set of machine </a:t>
            </a:r>
            <a:r>
              <a:rPr lang="en-US" sz="2800" dirty="0"/>
              <a:t>learning algorithms based on </a:t>
            </a:r>
            <a:r>
              <a:rPr lang="en-US" sz="2800" dirty="0">
                <a:solidFill>
                  <a:srgbClr val="FFFF00"/>
                </a:solidFill>
              </a:rPr>
              <a:t>multi-layer </a:t>
            </a:r>
            <a:r>
              <a:rPr lang="en-US" sz="2800" dirty="0" smtClean="0">
                <a:solidFill>
                  <a:srgbClr val="FFFF00"/>
                </a:solidFill>
              </a:rPr>
              <a:t>networks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5" name="Rectangle 50"/>
          <p:cNvSpPr>
            <a:spLocks noChangeArrowheads="1"/>
          </p:cNvSpPr>
          <p:nvPr/>
        </p:nvSpPr>
        <p:spPr bwMode="auto">
          <a:xfrm>
            <a:off x="6649275" y="5767422"/>
            <a:ext cx="1597782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INPUTS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912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571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23" y="2976273"/>
            <a:ext cx="233699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900771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8" name="Picture 2" descr="https://encrypted-tbn3.gstatic.com/images?q=tbn:ANd9GcQIp8p1gzpxusNIxJMFgOoGEsPyEVf4Q2db8CayLYlNzysOf-WW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34" y="5423705"/>
            <a:ext cx="1358721" cy="1302372"/>
          </a:xfrm>
          <a:prstGeom prst="rect">
            <a:avLst/>
          </a:prstGeom>
          <a:noFill/>
          <a:extLst/>
        </p:spPr>
      </p:pic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598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17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102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Supervised:</a:t>
            </a:r>
          </a:p>
          <a:p>
            <a:pPr lvl="1"/>
            <a:r>
              <a:rPr lang="en-US" sz="2800" dirty="0" smtClean="0"/>
              <a:t>Convolutional NN ( </a:t>
            </a:r>
            <a:r>
              <a:rPr lang="en-US" sz="2800" dirty="0" err="1" smtClean="0"/>
              <a:t>LeCun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/>
              <a:t>Recurrent Neural nets </a:t>
            </a:r>
            <a:r>
              <a:rPr lang="en-US" sz="2800" dirty="0" smtClean="0"/>
              <a:t>(</a:t>
            </a:r>
            <a:r>
              <a:rPr lang="en-US" sz="2800" dirty="0" err="1">
                <a:effectLst/>
              </a:rPr>
              <a:t>Schmidhuber</a:t>
            </a: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)</a:t>
            </a:r>
            <a:endParaRPr lang="en-US" sz="28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Unsupervised</a:t>
            </a:r>
          </a:p>
          <a:p>
            <a:pPr lvl="1"/>
            <a:r>
              <a:rPr lang="en-US" sz="2800" dirty="0" smtClean="0"/>
              <a:t>Deep Belief </a:t>
            </a:r>
            <a:r>
              <a:rPr lang="en-US" sz="2800" smtClean="0"/>
              <a:t>Nets / Stacked </a:t>
            </a:r>
            <a:r>
              <a:rPr lang="en-US" sz="2800" dirty="0" smtClean="0"/>
              <a:t>RBMs (Hinton)</a:t>
            </a:r>
          </a:p>
          <a:p>
            <a:pPr lvl="1"/>
            <a:r>
              <a:rPr lang="en-US" sz="2800" dirty="0" smtClean="0"/>
              <a:t>Stacked </a:t>
            </a:r>
            <a:r>
              <a:rPr lang="en-US" sz="2800" dirty="0" err="1" smtClean="0"/>
              <a:t>denoising</a:t>
            </a:r>
            <a:r>
              <a:rPr lang="en-US" sz="2800" dirty="0" smtClean="0"/>
              <a:t> </a:t>
            </a:r>
            <a:r>
              <a:rPr lang="en-US" sz="2800" dirty="0" err="1" smtClean="0"/>
              <a:t>autoencoders</a:t>
            </a:r>
            <a:r>
              <a:rPr lang="en-US" sz="2800" dirty="0" smtClean="0"/>
              <a:t> (</a:t>
            </a:r>
            <a:r>
              <a:rPr lang="en-US" sz="2800" dirty="0" err="1" smtClean="0"/>
              <a:t>Bengio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Sparse </a:t>
            </a:r>
            <a:r>
              <a:rPr lang="en-US" sz="2800" dirty="0" err="1" smtClean="0"/>
              <a:t>AutoEncoders</a:t>
            </a:r>
            <a:r>
              <a:rPr lang="en-US" sz="2800" dirty="0" smtClean="0"/>
              <a:t> ( </a:t>
            </a:r>
            <a:r>
              <a:rPr lang="en-US" sz="2800" dirty="0" err="1"/>
              <a:t>L</a:t>
            </a:r>
            <a:r>
              <a:rPr lang="en-US" sz="2800" dirty="0" err="1" smtClean="0"/>
              <a:t>eCun</a:t>
            </a:r>
            <a:r>
              <a:rPr lang="en-US" sz="2800" dirty="0" smtClean="0"/>
              <a:t>, A. Ng, )</a:t>
            </a:r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796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smtClean="0">
                <a:solidFill>
                  <a:srgbClr val="FFFF00"/>
                </a:solidFill>
                <a:effectLst/>
              </a:rPr>
              <a:t>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3972957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Convolutional Neural Networks is extension of traditional Multi-layer Perceptron, based on 3 ideas:</a:t>
            </a:r>
          </a:p>
          <a:p>
            <a:pPr marL="514350" indent="-514350">
              <a:buAutoNum type="arabicPeriod"/>
            </a:pPr>
            <a:r>
              <a:rPr lang="en-US" dirty="0" smtClean="0"/>
              <a:t>Local receive fields</a:t>
            </a:r>
          </a:p>
          <a:p>
            <a:pPr marL="514350" indent="-514350">
              <a:buAutoNum type="arabicPeriod"/>
            </a:pPr>
            <a:r>
              <a:rPr lang="en-US" dirty="0" smtClean="0"/>
              <a:t>Shared weights</a:t>
            </a:r>
          </a:p>
          <a:p>
            <a:pPr marL="514350" indent="-514350">
              <a:buAutoNum type="arabicPeriod"/>
            </a:pPr>
            <a:r>
              <a:rPr lang="en-US" dirty="0" smtClean="0"/>
              <a:t>Spatial / temporal sub-sampling</a:t>
            </a:r>
          </a:p>
          <a:p>
            <a:pPr marL="0" indent="0">
              <a:buNone/>
            </a:pPr>
            <a:r>
              <a:rPr lang="en-US" dirty="0" smtClean="0"/>
              <a:t>See </a:t>
            </a:r>
            <a:r>
              <a:rPr lang="en-US" dirty="0" err="1" smtClean="0"/>
              <a:t>LeCun</a:t>
            </a:r>
            <a:r>
              <a:rPr lang="en-US" dirty="0" smtClean="0"/>
              <a:t> paper (1998) on </a:t>
            </a:r>
            <a:r>
              <a:rPr lang="en-US" smtClean="0"/>
              <a:t>text recognition:</a:t>
            </a:r>
            <a:endParaRPr lang="en-US" dirty="0" smtClean="0"/>
          </a:p>
          <a:p>
            <a:pPr marL="0" indent="0">
              <a:buNone/>
            </a:pPr>
            <a:r>
              <a:rPr lang="en-US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yann.lecun.com/exdb/publis/pdf/lecun-01a.pdf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9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What is Convolutional  NN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5613" y="990599"/>
            <a:ext cx="8228012" cy="25821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effectLst/>
              </a:rPr>
              <a:t>CNN - multi-layer NN architecture 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effectLst/>
              </a:rPr>
              <a:t>Convolutional + Non-Linear Layer</a:t>
            </a:r>
          </a:p>
          <a:p>
            <a:pPr lvl="1"/>
            <a:r>
              <a:rPr lang="en-US" sz="2200" dirty="0">
                <a:effectLst/>
              </a:rPr>
              <a:t>S</a:t>
            </a:r>
            <a:r>
              <a:rPr lang="en-US" sz="2200" dirty="0" smtClean="0">
                <a:effectLst/>
              </a:rPr>
              <a:t>ub-sampling Layer</a:t>
            </a:r>
          </a:p>
          <a:p>
            <a:pPr lvl="1"/>
            <a:r>
              <a:rPr lang="en-US" sz="2200" dirty="0" smtClean="0">
                <a:effectLst/>
              </a:rPr>
              <a:t>Convolutional +Non-L </a:t>
            </a:r>
            <a:r>
              <a:rPr lang="en-US" sz="2200" dirty="0" err="1" smtClean="0">
                <a:effectLst/>
              </a:rPr>
              <a:t>inear</a:t>
            </a:r>
            <a:r>
              <a:rPr lang="en-US" sz="2200" dirty="0" smtClean="0">
                <a:effectLst/>
              </a:rPr>
              <a:t> Layer</a:t>
            </a:r>
          </a:p>
          <a:p>
            <a:pPr lvl="1"/>
            <a:r>
              <a:rPr lang="en-US" sz="2200" dirty="0">
                <a:effectLst/>
                <a:sym typeface="Wingdings" pitchFamily="2" charset="2"/>
              </a:rPr>
              <a:t>F</a:t>
            </a:r>
            <a:r>
              <a:rPr lang="en-US" sz="2200" dirty="0" smtClean="0">
                <a:effectLst/>
                <a:sym typeface="Wingdings" pitchFamily="2" charset="2"/>
              </a:rPr>
              <a:t>ully connected layers</a:t>
            </a:r>
          </a:p>
          <a:p>
            <a:r>
              <a:rPr lang="en-US" sz="2600" dirty="0" smtClean="0">
                <a:effectLst/>
                <a:sym typeface="Wingdings" pitchFamily="2" charset="2"/>
              </a:rPr>
              <a:t>Supervised </a:t>
            </a:r>
            <a:endParaRPr lang="en-US" sz="2600" dirty="0">
              <a:effectLst/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" y="3776359"/>
            <a:ext cx="8911026" cy="2194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640330" y="3829789"/>
            <a:ext cx="5259232" cy="1901159"/>
          </a:xfrm>
          <a:prstGeom prst="rect">
            <a:avLst/>
          </a:prstGeom>
          <a:solidFill>
            <a:schemeClr val="bg1">
              <a:lumMod val="60000"/>
              <a:lumOff val="40000"/>
              <a:alpha val="80000"/>
            </a:schemeClr>
          </a:solidFill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 </a:t>
            </a:r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Extraction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004635" y="3820555"/>
            <a:ext cx="1913734" cy="1916327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Classi</a:t>
            </a:r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-</a:t>
            </a:r>
          </a:p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fication</a:t>
            </a:r>
            <a:endParaRPr lang="en-US" sz="2800" b="1" dirty="0">
              <a:solidFill>
                <a:schemeClr val="bg2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71303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16974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53891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14416" y="3881252"/>
            <a:ext cx="2103953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1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111495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793817"/>
          </a:xfrm>
        </p:spPr>
        <p:txBody>
          <a:bodyPr/>
          <a:lstStyle/>
          <a:p>
            <a:pPr algn="ctr"/>
            <a:r>
              <a:rPr lang="en-US" sz="3600" cap="none" dirty="0" smtClean="0">
                <a:solidFill>
                  <a:schemeClr val="accent1"/>
                </a:solidFill>
              </a:rPr>
              <a:t>CS294-129: Designing, Visualizing and Understanding Deep Neural Networks</a:t>
            </a:r>
            <a:endParaRPr lang="en-US" sz="3600" cap="none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76325" y="3756211"/>
            <a:ext cx="7000875" cy="2330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33CC"/>
                </a:solidFill>
              </a:rPr>
              <a:t>John Canny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Fall 2016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Lecture 6: Projects and Training Neural Networks I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Based on notes from Andrej </a:t>
            </a:r>
            <a:r>
              <a:rPr lang="en-US" sz="2400" dirty="0" err="1" smtClean="0">
                <a:solidFill>
                  <a:schemeClr val="tx1"/>
                </a:solidFill>
              </a:rPr>
              <a:t>Karpathy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Fei-Fei</a:t>
            </a:r>
            <a:r>
              <a:rPr lang="en-US" sz="2400" dirty="0" smtClean="0">
                <a:solidFill>
                  <a:schemeClr val="tx1"/>
                </a:solidFill>
              </a:rPr>
              <a:t> Li, Justin Johnson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03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</a:t>
            </a:r>
            <a:r>
              <a:rPr lang="en-US" dirty="0" smtClean="0"/>
              <a:t>: ILSVRC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Imagenet</a:t>
            </a:r>
            <a:r>
              <a:rPr lang="en-US" sz="2400" dirty="0"/>
              <a:t> </a:t>
            </a:r>
            <a:r>
              <a:rPr lang="en-US" sz="2400" dirty="0" smtClean="0"/>
              <a:t>data base:  14 </a:t>
            </a:r>
            <a:r>
              <a:rPr lang="en-US" sz="2400" dirty="0" err="1" smtClean="0"/>
              <a:t>mln</a:t>
            </a:r>
            <a:r>
              <a:rPr lang="en-US" sz="2400" dirty="0" smtClean="0"/>
              <a:t> labeled images, 20K categories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ILSVRC: 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5" y="1390299"/>
            <a:ext cx="5985161" cy="46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180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Classifications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304925"/>
            <a:ext cx="8407400" cy="4725988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304925"/>
            <a:ext cx="83724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242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 2012: top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www.image-net.org/challenges/LSVRC/2012/results.html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27171"/>
              </p:ext>
            </p:extLst>
          </p:nvPr>
        </p:nvGraphicFramePr>
        <p:xfrm>
          <a:off x="356261" y="2240145"/>
          <a:ext cx="8555486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/>
                <a:gridCol w="1199408"/>
                <a:gridCol w="2974398"/>
                <a:gridCol w="1739970"/>
                <a:gridCol w="22379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Deep Conv. Neural Network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Univ.</a:t>
                      </a:r>
                      <a:r>
                        <a:rPr lang="en-US" baseline="0" dirty="0" smtClean="0"/>
                        <a:t> of Toronto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Krizhevsky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Fisher Vectors  + Linear classifier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Gunji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FV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OXFORD_VGG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Simonyan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SIFT + FV + PQ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XRCE/INRIA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Perronin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Color </a:t>
                      </a:r>
                      <a:r>
                        <a:rPr lang="en-US" sz="1800" dirty="0" err="1" smtClean="0"/>
                        <a:t>desc</a:t>
                      </a:r>
                      <a:r>
                        <a:rPr lang="en-US" sz="1800" dirty="0" smtClean="0"/>
                        <a:t>.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Univ. of Amsterdam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van de </a:t>
                      </a:r>
                      <a:r>
                        <a:rPr lang="en-US" sz="1800" dirty="0" err="1" smtClean="0"/>
                        <a:t>Sande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19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2013: top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http</a:t>
            </a:r>
            <a:r>
              <a:rPr lang="en-US" sz="2000" dirty="0"/>
              <a:t>://www.image-net.org/challenges/LSVRC/2013/results.php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96558"/>
              </p:ext>
            </p:extLst>
          </p:nvPr>
        </p:nvGraphicFramePr>
        <p:xfrm>
          <a:off x="356261" y="2240145"/>
          <a:ext cx="855548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/>
                <a:gridCol w="1199408"/>
                <a:gridCol w="2974398"/>
                <a:gridCol w="1739970"/>
                <a:gridCol w="22379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Clarifi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Convolutional Neural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Nat.Univ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dirty="0" smtClean="0"/>
                        <a:t>Singapore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 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Fergus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Andrew Howard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Overfeat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8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Classifications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406662"/>
            <a:ext cx="8391525" cy="46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988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Net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5 convolutional layers</a:t>
            </a:r>
          </a:p>
          <a:p>
            <a:r>
              <a:rPr lang="en-US" sz="2400" dirty="0" smtClean="0"/>
              <a:t>3 fully connected layers + soft-max</a:t>
            </a:r>
          </a:p>
          <a:p>
            <a:r>
              <a:rPr lang="en-US" sz="2400" dirty="0" smtClean="0"/>
              <a:t>650K neurons , 60 </a:t>
            </a:r>
            <a:r>
              <a:rPr lang="en-US" sz="2400" dirty="0" err="1" smtClean="0"/>
              <a:t>Mln</a:t>
            </a:r>
            <a:r>
              <a:rPr lang="en-US" sz="2400" dirty="0" smtClean="0"/>
              <a:t> weights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0" y="3176479"/>
            <a:ext cx="8859921" cy="32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04" y="1852543"/>
            <a:ext cx="3289446" cy="99678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867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err="1" smtClean="0">
                <a:solidFill>
                  <a:srgbClr val="FFFF00"/>
                </a:solidFill>
                <a:effectLst/>
              </a:rPr>
              <a:t>Conv</a:t>
            </a:r>
            <a:r>
              <a:rPr lang="en-US" sz="4400" dirty="0" smtClean="0">
                <a:solidFill>
                  <a:srgbClr val="FFFF00"/>
                </a:solidFill>
                <a:effectLst/>
              </a:rPr>
              <a:t> Nets:</a:t>
            </a:r>
            <a:br>
              <a:rPr lang="en-US" sz="4400" dirty="0" smtClean="0">
                <a:solidFill>
                  <a:srgbClr val="FFFF00"/>
                </a:solidFill>
                <a:effectLst/>
              </a:rPr>
            </a:br>
            <a:r>
              <a:rPr lang="en-US" sz="4400" dirty="0" smtClean="0">
                <a:solidFill>
                  <a:srgbClr val="FFFF00"/>
                </a:solidFill>
                <a:effectLst/>
              </a:rPr>
              <a:t>beyond Visual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4859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6" y="1633049"/>
            <a:ext cx="3019972" cy="66530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CNN is a big hammer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1" y="2410035"/>
            <a:ext cx="3270983" cy="33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67" y="2497948"/>
            <a:ext cx="1886629" cy="141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75" y="2707732"/>
            <a:ext cx="1329913" cy="202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72" y="4295420"/>
            <a:ext cx="1657854" cy="130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7" y="4704744"/>
            <a:ext cx="914831" cy="894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381114" y="1656800"/>
            <a:ext cx="3697722" cy="66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400" kern="0" dirty="0" smtClean="0"/>
              <a:t>Plenty low hanging fruits</a:t>
            </a:r>
            <a:endParaRPr lang="en-US" sz="24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2363190" y="6056416"/>
            <a:ext cx="480950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effectLst/>
              </a:rPr>
              <a:t>You need just a right nail!</a:t>
            </a:r>
            <a:endParaRPr lang="en-US" sz="2400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1902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S</a:t>
            </a:r>
            <a:r>
              <a:rPr lang="en-US" dirty="0" err="1" smtClean="0"/>
              <a:t>ermanet</a:t>
            </a:r>
            <a:r>
              <a:rPr lang="en-US" dirty="0" smtClean="0"/>
              <a:t>, CVPR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presentation is heavily based on: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://cs.nyu.edu/~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fergus/pmwiki/pmwiki.php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3"/>
              </a:rPr>
              <a:t>http://deeplearning.net/reading-list/tutorials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3"/>
              </a:rPr>
              <a:t>/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4"/>
              </a:rPr>
              <a:t>deeplearning.net/tutorial/lenet.html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5"/>
              </a:rPr>
              <a:t>ufldl.stanford.edu/wiki/index.php/UFLDL_Tutorial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… and many other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38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Scene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688276"/>
            <a:ext cx="8407400" cy="520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Farabet</a:t>
            </a:r>
            <a:r>
              <a:rPr lang="en-US" dirty="0" smtClean="0"/>
              <a:t>, PAMI 2013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4" y="1044755"/>
            <a:ext cx="7614613" cy="46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2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CNN: indoor semantic labeling RGBD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" y="1496289"/>
            <a:ext cx="7246117" cy="409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68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err="1" smtClean="0"/>
              <a:t>Farabet</a:t>
            </a:r>
            <a:r>
              <a:rPr lang="en-US" kern="0" dirty="0" smtClean="0"/>
              <a:t>, 2013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41059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Action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" b="3215"/>
          <a:stretch/>
        </p:blipFill>
        <p:spPr bwMode="auto">
          <a:xfrm>
            <a:off x="578238" y="1575900"/>
            <a:ext cx="7746361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smtClean="0"/>
              <a:t>Taylor, ECCV 2010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44661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smtClean="0"/>
              <a:t>Eigen , </a:t>
            </a:r>
            <a:r>
              <a:rPr lang="en-US" kern="0" dirty="0"/>
              <a:t>I</a:t>
            </a:r>
            <a:r>
              <a:rPr lang="en-US" kern="0" dirty="0" smtClean="0"/>
              <a:t>CCV 2010</a:t>
            </a:r>
            <a:endParaRPr lang="en-US" kern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48790"/>
            <a:ext cx="5524500" cy="41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028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Machine Translation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84" y="2676524"/>
            <a:ext cx="3891916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767365"/>
            <a:ext cx="3652837" cy="306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9129" y="1053584"/>
            <a:ext cx="8103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sequence-to-sequence models + attention.</a:t>
            </a:r>
          </a:p>
          <a:p>
            <a:r>
              <a:rPr lang="en-US" dirty="0" smtClean="0">
                <a:hlinkClick r:id="rId5"/>
              </a:rPr>
              <a:t>“</a:t>
            </a:r>
            <a:r>
              <a:rPr lang="en-US" dirty="0">
                <a:hlinkClick r:id="rId5"/>
              </a:rPr>
              <a:t>Effective Approaches to Attention-based Neural Machine Translation</a:t>
            </a:r>
            <a:r>
              <a:rPr lang="en-US" dirty="0" smtClean="0">
                <a:hlinkClick r:id="rId5"/>
              </a:rPr>
              <a:t>” </a:t>
            </a:r>
            <a:r>
              <a:rPr lang="en-US" dirty="0"/>
              <a:t>Minh-Thang </a:t>
            </a:r>
            <a:r>
              <a:rPr lang="en-US" dirty="0" smtClean="0"/>
              <a:t>Luong, </a:t>
            </a:r>
            <a:r>
              <a:rPr lang="en-US" dirty="0" err="1"/>
              <a:t>Hieu</a:t>
            </a:r>
            <a:r>
              <a:rPr lang="en-US" dirty="0"/>
              <a:t> </a:t>
            </a:r>
            <a:r>
              <a:rPr lang="en-US" dirty="0" smtClean="0"/>
              <a:t>Pham, </a:t>
            </a:r>
            <a:r>
              <a:rPr lang="en-US" dirty="0"/>
              <a:t>Christopher D. </a:t>
            </a:r>
            <a:r>
              <a:rPr lang="en-US" dirty="0" smtClean="0"/>
              <a:t>Manning</a:t>
            </a:r>
          </a:p>
          <a:p>
            <a:r>
              <a:rPr lang="en-US" dirty="0" smtClean="0"/>
              <a:t>Datasets: see paper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5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End-To-End Memory Networks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End to End Memory Networks </a:t>
            </a:r>
            <a:r>
              <a:rPr lang="en-US" sz="1600" dirty="0" smtClean="0"/>
              <a:t>(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versions exist </a:t>
            </a:r>
            <a:r>
              <a:rPr lang="en-US" sz="1600" dirty="0">
                <a:hlinkClick r:id="rId3"/>
              </a:rPr>
              <a:t>here</a:t>
            </a:r>
            <a:r>
              <a:rPr lang="en-US" sz="1600" dirty="0"/>
              <a:t> and </a:t>
            </a:r>
            <a:r>
              <a:rPr lang="en-US" sz="1600" dirty="0" smtClean="0">
                <a:hlinkClick r:id="rId4"/>
              </a:rPr>
              <a:t>here</a:t>
            </a:r>
            <a:r>
              <a:rPr lang="en-US" sz="1600" dirty="0" smtClean="0"/>
              <a:t>) </a:t>
            </a:r>
          </a:p>
          <a:p>
            <a:pPr lvl="0"/>
            <a:r>
              <a:rPr lang="en-US" dirty="0" smtClean="0"/>
              <a:t>Paper: </a:t>
            </a:r>
            <a:r>
              <a:rPr lang="en-US" sz="1600" dirty="0"/>
              <a:t>S. </a:t>
            </a:r>
            <a:r>
              <a:rPr lang="en-US" sz="1600" dirty="0" err="1"/>
              <a:t>Sukhbaatar</a:t>
            </a:r>
            <a:r>
              <a:rPr lang="en-US" sz="1600" dirty="0"/>
              <a:t>, A. </a:t>
            </a:r>
            <a:r>
              <a:rPr lang="en-US" sz="1600" dirty="0" err="1"/>
              <a:t>Szlam</a:t>
            </a:r>
            <a:r>
              <a:rPr lang="en-US" sz="1600" dirty="0"/>
              <a:t>, J. Weston, and R. Fergus. </a:t>
            </a:r>
            <a:r>
              <a:rPr lang="en-US" sz="1600" dirty="0">
                <a:hlinkClick r:id="rId5"/>
              </a:rPr>
              <a:t>End-to-end memory </a:t>
            </a:r>
            <a:r>
              <a:rPr lang="en-US" sz="1600" dirty="0" smtClean="0">
                <a:hlinkClick r:id="rId5"/>
              </a:rPr>
              <a:t>networks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://research.facebook.com/research/babi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  <a:endParaRPr lang="en-US" sz="12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76" y="3049114"/>
            <a:ext cx="5943600" cy="286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414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Deep Speech 2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Paper: </a:t>
            </a:r>
            <a:r>
              <a:rPr lang="en-US" sz="2000" dirty="0"/>
              <a:t>Dario </a:t>
            </a:r>
            <a:r>
              <a:rPr lang="en-US" sz="2000" dirty="0" err="1"/>
              <a:t>Amodei</a:t>
            </a:r>
            <a:r>
              <a:rPr lang="en-US" sz="2000" dirty="0"/>
              <a:t> et al. </a:t>
            </a:r>
            <a:r>
              <a:rPr lang="en-US" sz="2000" dirty="0">
                <a:hlinkClick r:id="rId3"/>
              </a:rPr>
              <a:t>“Deep Speech 2: End-to-End Speech Recognition in English and Mandarin”.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400" dirty="0" smtClean="0"/>
              <a:t>Torch code: </a:t>
            </a:r>
            <a:r>
              <a:rPr lang="en-US" sz="2400" u="sng" dirty="0">
                <a:hlinkClick r:id="rId4"/>
              </a:rPr>
              <a:t>Here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u="sng" dirty="0">
                <a:hlinkClick r:id="rId5"/>
              </a:rPr>
              <a:t>here</a:t>
            </a:r>
            <a:r>
              <a:rPr lang="en-US" sz="2400" dirty="0"/>
              <a:t> is </a:t>
            </a:r>
            <a:r>
              <a:rPr lang="en-US" sz="2400" dirty="0" smtClean="0"/>
              <a:t>an intro.</a:t>
            </a:r>
          </a:p>
          <a:p>
            <a:pPr lvl="0"/>
            <a:r>
              <a:rPr lang="en-US" sz="2400" dirty="0" smtClean="0"/>
              <a:t>Datasets: </a:t>
            </a:r>
            <a:r>
              <a:rPr lang="en-US" sz="2400" u="sng" dirty="0" smtClean="0">
                <a:hlinkClick r:id="rId6"/>
              </a:rPr>
              <a:t>TIMIT</a:t>
            </a:r>
            <a:r>
              <a:rPr lang="en-US" sz="2400" dirty="0" smtClean="0"/>
              <a:t> </a:t>
            </a:r>
            <a:r>
              <a:rPr lang="en-US" sz="2400" dirty="0"/>
              <a:t>continuous speech </a:t>
            </a:r>
            <a:r>
              <a:rPr lang="en-US" sz="2400" dirty="0" smtClean="0"/>
              <a:t>data, </a:t>
            </a:r>
            <a:r>
              <a:rPr lang="en-US" sz="2400" u="sng" dirty="0">
                <a:hlinkClick r:id="rId7"/>
              </a:rPr>
              <a:t>WMT ‘</a:t>
            </a:r>
            <a:r>
              <a:rPr lang="en-US" sz="2400" u="sng" dirty="0" smtClean="0">
                <a:hlinkClick r:id="rId7"/>
              </a:rPr>
              <a:t>15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80" y="2752725"/>
            <a:ext cx="334859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299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Variational AutoEncoders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916150"/>
            <a:ext cx="8103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Paper: D. </a:t>
            </a:r>
            <a:r>
              <a:rPr lang="en-US" sz="2000" dirty="0" err="1"/>
              <a:t>Kingma</a:t>
            </a:r>
            <a:r>
              <a:rPr lang="en-US" sz="2000" dirty="0"/>
              <a:t> and M. Welling. </a:t>
            </a:r>
            <a:r>
              <a:rPr lang="en-US" dirty="0">
                <a:hlinkClick r:id="rId3"/>
              </a:rPr>
              <a:t>“Stochastic Gradient VB and the </a:t>
            </a:r>
            <a:r>
              <a:rPr lang="en-US" dirty="0" err="1">
                <a:hlinkClick r:id="rId3"/>
              </a:rPr>
              <a:t>Variational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Auto-Encoder”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Dataset: </a:t>
            </a:r>
            <a:r>
              <a:rPr lang="en-US" sz="2000" u="sng" dirty="0">
                <a:hlinkClick r:id="rId4"/>
              </a:rPr>
              <a:t>MNIST</a:t>
            </a:r>
            <a:r>
              <a:rPr lang="en-US" sz="2000" dirty="0"/>
              <a:t>, Could try </a:t>
            </a:r>
            <a:r>
              <a:rPr lang="en-US" sz="2000" u="sng" dirty="0">
                <a:hlinkClick r:id="rId5"/>
              </a:rPr>
              <a:t>CIFAR 10 or 100</a:t>
            </a:r>
            <a:r>
              <a:rPr lang="en-US" sz="2000" dirty="0"/>
              <a:t> or </a:t>
            </a:r>
            <a:r>
              <a:rPr lang="en-US" sz="2000" u="sng" dirty="0">
                <a:hlinkClick r:id="rId6"/>
              </a:rPr>
              <a:t>ImageNet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6" y="2203334"/>
            <a:ext cx="5981699" cy="34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518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Residual Networks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555" y="1236312"/>
            <a:ext cx="48109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Paper: </a:t>
            </a:r>
            <a:r>
              <a:rPr lang="en-US" sz="2000" dirty="0" err="1"/>
              <a:t>Kaiming</a:t>
            </a:r>
            <a:r>
              <a:rPr lang="en-US" sz="2000" dirty="0"/>
              <a:t> He et. al. </a:t>
            </a:r>
            <a:r>
              <a:rPr lang="en-US" sz="2000" dirty="0">
                <a:hlinkClick r:id="rId3"/>
              </a:rPr>
              <a:t>“Deep Residual Learning for Image </a:t>
            </a:r>
            <a:r>
              <a:rPr lang="en-US" sz="2000" dirty="0" smtClean="0">
                <a:hlinkClick r:id="rId3"/>
              </a:rPr>
              <a:t>Recognition”</a:t>
            </a:r>
            <a:r>
              <a:rPr lang="en-US" sz="2000" dirty="0" smtClean="0"/>
              <a:t> </a:t>
            </a:r>
          </a:p>
          <a:p>
            <a:pPr lvl="0"/>
            <a:endParaRPr lang="en-US" sz="2000" dirty="0" smtClean="0"/>
          </a:p>
          <a:p>
            <a:pPr lvl="0"/>
            <a:r>
              <a:rPr lang="en-US" sz="2400" dirty="0" smtClean="0"/>
              <a:t>Torch code </a:t>
            </a:r>
            <a:r>
              <a:rPr lang="en-US" sz="2400" dirty="0">
                <a:hlinkClick r:id="rId4"/>
              </a:rPr>
              <a:t>here</a:t>
            </a:r>
            <a:r>
              <a:rPr lang="en-US" sz="2400" dirty="0"/>
              <a:t> </a:t>
            </a:r>
            <a:endParaRPr lang="en-US" sz="2400" dirty="0" smtClean="0"/>
          </a:p>
          <a:p>
            <a:pPr lvl="0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Dataset </a:t>
            </a:r>
            <a:r>
              <a:rPr lang="en-US" sz="2400" dirty="0"/>
              <a:t>is </a:t>
            </a:r>
            <a:r>
              <a:rPr lang="en-US" sz="2400" dirty="0">
                <a:hlinkClick r:id="rId5"/>
              </a:rPr>
              <a:t>CIFAR 10 or 100</a:t>
            </a:r>
            <a:r>
              <a:rPr lang="en-US" sz="2400" dirty="0"/>
              <a:t> or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hlinkClick r:id="rId6"/>
              </a:rPr>
              <a:t>ImageNet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44" y="964697"/>
            <a:ext cx="2530443" cy="51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51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VGG: Oxford Group Network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55892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Paper: </a:t>
            </a:r>
            <a:r>
              <a:rPr lang="en-US" sz="2000" dirty="0"/>
              <a:t>Karen </a:t>
            </a:r>
            <a:r>
              <a:rPr lang="en-US" sz="2000" dirty="0" err="1"/>
              <a:t>Simonyan</a:t>
            </a:r>
            <a:r>
              <a:rPr lang="en-US" sz="2000" dirty="0"/>
              <a:t> and Andrew Zisserman. </a:t>
            </a:r>
            <a:r>
              <a:rPr lang="en-US" sz="2000" dirty="0">
                <a:hlinkClick r:id="rId3"/>
              </a:rPr>
              <a:t>“Very Deep Convolutional Networks for Large-Scale Image Recognition</a:t>
            </a:r>
            <a:r>
              <a:rPr lang="en-US" sz="2000" dirty="0" smtClean="0">
                <a:hlinkClick r:id="rId3"/>
              </a:rPr>
              <a:t>” </a:t>
            </a:r>
            <a:endParaRPr lang="en-US" sz="2000" dirty="0" smtClean="0"/>
          </a:p>
          <a:p>
            <a:pPr lvl="0"/>
            <a:endParaRPr lang="en-US" dirty="0" smtClean="0"/>
          </a:p>
          <a:p>
            <a:pPr lvl="0"/>
            <a:r>
              <a:rPr lang="en-US" sz="2400" dirty="0" smtClean="0"/>
              <a:t>Dataset </a:t>
            </a:r>
            <a:r>
              <a:rPr lang="en-US" sz="2400" dirty="0"/>
              <a:t>is </a:t>
            </a:r>
            <a:r>
              <a:rPr lang="en-US" sz="2400" dirty="0">
                <a:hlinkClick r:id="rId4"/>
              </a:rPr>
              <a:t>CIFAR 10 or 100</a:t>
            </a:r>
            <a:r>
              <a:rPr lang="en-US" sz="2400" dirty="0"/>
              <a:t> </a:t>
            </a:r>
            <a:r>
              <a:rPr lang="en-US" sz="2400" dirty="0" smtClean="0"/>
              <a:t>or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ImageNet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94" y="964697"/>
            <a:ext cx="2530443" cy="51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0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/>
              <a:t>Overview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/>
              <a:t>Introduction to </a:t>
            </a:r>
            <a:r>
              <a:rPr lang="en-US" altLang="ja-JP" dirty="0" smtClean="0">
                <a:solidFill>
                  <a:srgbClr val="FFFFFF"/>
                </a:solidFill>
              </a:rPr>
              <a:t>Deep Learning</a:t>
            </a:r>
            <a:endParaRPr lang="en-US" altLang="ja-JP" dirty="0"/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Classical </a:t>
            </a:r>
            <a:r>
              <a:rPr lang="en-US" altLang="ja-JP" dirty="0">
                <a:solidFill>
                  <a:srgbClr val="FFFFFF"/>
                </a:solidFill>
              </a:rPr>
              <a:t>Computer Vision vs. Deep </a:t>
            </a:r>
            <a:r>
              <a:rPr lang="en-US" altLang="ja-JP" dirty="0" smtClean="0">
                <a:solidFill>
                  <a:srgbClr val="FFFFFF"/>
                </a:solidFill>
              </a:rPr>
              <a:t>learning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Introduction to Convolutional Networks 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Basic CNN Architecture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Large Scale Image Classifications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/>
              <a:t>Detection and Other Visual Apps 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/>
              <a:t>Beyond machine vision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Deep Reinforcement Learning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Paper: </a:t>
            </a:r>
            <a:r>
              <a:rPr lang="en-US" dirty="0" err="1"/>
              <a:t>Volodymyr</a:t>
            </a:r>
            <a:r>
              <a:rPr lang="en-US" dirty="0"/>
              <a:t> Minh et. al. </a:t>
            </a:r>
            <a:r>
              <a:rPr lang="en-US" dirty="0">
                <a:hlinkClick r:id="rId3"/>
              </a:rPr>
              <a:t>“Playing Atari with Deep Reinforcement Learning”. </a:t>
            </a:r>
            <a:r>
              <a:rPr lang="en-US" dirty="0" smtClean="0">
                <a:hlinkClick r:id="rId3"/>
              </a:rPr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Dataset: </a:t>
            </a:r>
            <a:r>
              <a:rPr lang="en-US" sz="2000" dirty="0">
                <a:hlinkClick r:id="rId4"/>
              </a:rPr>
              <a:t>http://www.arcadelearningenvironment.org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2496171"/>
            <a:ext cx="4867275" cy="38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82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Inception/GooLeNet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/>
              <a:t>Paper: </a:t>
            </a:r>
            <a:r>
              <a:rPr lang="en-US" dirty="0" err="1">
                <a:hlinkClick r:id="rId3"/>
              </a:rPr>
              <a:t>Szegedy</a:t>
            </a:r>
            <a:r>
              <a:rPr lang="en-US" dirty="0">
                <a:hlinkClick r:id="rId3"/>
              </a:rPr>
              <a:t>, C., Liu, W., </a:t>
            </a:r>
            <a:r>
              <a:rPr lang="en-US" dirty="0" err="1">
                <a:hlinkClick r:id="rId3"/>
              </a:rPr>
              <a:t>Jia</a:t>
            </a:r>
            <a:r>
              <a:rPr lang="en-US" dirty="0">
                <a:hlinkClick r:id="rId3"/>
              </a:rPr>
              <a:t>, Y., </a:t>
            </a:r>
            <a:r>
              <a:rPr lang="en-US" dirty="0" err="1">
                <a:hlinkClick r:id="rId3"/>
              </a:rPr>
              <a:t>Sermanet</a:t>
            </a:r>
            <a:r>
              <a:rPr lang="en-US" dirty="0">
                <a:hlinkClick r:id="rId3"/>
              </a:rPr>
              <a:t>, P., Reed, S., </a:t>
            </a:r>
            <a:r>
              <a:rPr lang="en-US" dirty="0" err="1">
                <a:hlinkClick r:id="rId3"/>
              </a:rPr>
              <a:t>Anguelov</a:t>
            </a:r>
            <a:r>
              <a:rPr lang="en-US" dirty="0">
                <a:hlinkClick r:id="rId3"/>
              </a:rPr>
              <a:t>, D., </a:t>
            </a:r>
            <a:r>
              <a:rPr lang="en-US" dirty="0" err="1">
                <a:hlinkClick r:id="rId3"/>
              </a:rPr>
              <a:t>Erhan</a:t>
            </a:r>
            <a:r>
              <a:rPr lang="en-US" dirty="0">
                <a:hlinkClick r:id="rId3"/>
              </a:rPr>
              <a:t>, D., </a:t>
            </a:r>
            <a:r>
              <a:rPr lang="en-US" dirty="0" err="1">
                <a:hlinkClick r:id="rId3"/>
              </a:rPr>
              <a:t>Vanhoucke</a:t>
            </a:r>
            <a:r>
              <a:rPr lang="en-US" dirty="0">
                <a:hlinkClick r:id="rId3"/>
              </a:rPr>
              <a:t>, V., and </a:t>
            </a:r>
            <a:r>
              <a:rPr lang="en-US" dirty="0" err="1">
                <a:hlinkClick r:id="rId3"/>
              </a:rPr>
              <a:t>Rabinovich</a:t>
            </a:r>
            <a:r>
              <a:rPr lang="en-US" dirty="0">
                <a:hlinkClick r:id="rId3"/>
              </a:rPr>
              <a:t>, A. Going deeper with </a:t>
            </a:r>
            <a:r>
              <a:rPr lang="en-US" dirty="0" smtClean="0">
                <a:hlinkClick r:id="rId3"/>
              </a:rPr>
              <a:t>convolutions</a:t>
            </a:r>
            <a:endParaRPr lang="en-US" dirty="0" smtClean="0"/>
          </a:p>
          <a:p>
            <a:pPr lvl="0"/>
            <a:r>
              <a:rPr lang="en-US" sz="2400" dirty="0" smtClean="0"/>
              <a:t>Dataset: </a:t>
            </a:r>
            <a:r>
              <a:rPr lang="en-US" sz="2400" u="sng" dirty="0">
                <a:hlinkClick r:id="rId4"/>
              </a:rPr>
              <a:t>CIFAR 10 or 100</a:t>
            </a:r>
            <a:r>
              <a:rPr lang="en-US" sz="2400" dirty="0"/>
              <a:t> or </a:t>
            </a:r>
            <a:r>
              <a:rPr lang="en-US" sz="2400" u="sng" dirty="0">
                <a:hlinkClick r:id="rId5"/>
              </a:rPr>
              <a:t>ImageNet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89673"/>
            <a:ext cx="1676400" cy="626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3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smtClean="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Paper: </a:t>
            </a:r>
            <a:r>
              <a:rPr lang="en-US" sz="2400" dirty="0"/>
              <a:t>Ross </a:t>
            </a:r>
            <a:r>
              <a:rPr lang="en-US" sz="2400" dirty="0" err="1" smtClean="0"/>
              <a:t>Girshick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3"/>
              </a:rPr>
              <a:t>“Fast R-CNN”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Datasets: Pascal VOC07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971800"/>
            <a:ext cx="5638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60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WaveNet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Paper: </a:t>
            </a:r>
            <a:r>
              <a:rPr lang="nl-NL" sz="2400" dirty="0"/>
              <a:t>van den Oord et </a:t>
            </a:r>
            <a:r>
              <a:rPr lang="nl-NL" sz="2400" dirty="0" smtClean="0"/>
              <a:t>al:</a:t>
            </a:r>
            <a:r>
              <a:rPr lang="en-US" sz="2400" dirty="0"/>
              <a:t> </a:t>
            </a:r>
            <a:r>
              <a:rPr lang="en-US" dirty="0" smtClean="0">
                <a:hlinkClick r:id="rId3"/>
              </a:rPr>
              <a:t>“WAVENET: A GENERATIVE MODEL FOR RAW AUDIO”</a:t>
            </a:r>
            <a:endParaRPr lang="en-US" dirty="0" smtClean="0"/>
          </a:p>
          <a:p>
            <a:r>
              <a:rPr lang="en-US" sz="2400" dirty="0" smtClean="0"/>
              <a:t>Dataset: VCTK (see paper)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119438"/>
            <a:ext cx="666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25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</a:rPr>
              <a:t>Others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175" y="769194"/>
            <a:ext cx="8201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Object detection and localization</a:t>
            </a:r>
          </a:p>
          <a:p>
            <a:pPr lvl="1"/>
            <a:r>
              <a:rPr lang="en-US" dirty="0"/>
              <a:t>SSD: Single shot </a:t>
            </a:r>
            <a:r>
              <a:rPr lang="en-US" dirty="0" err="1"/>
              <a:t>multibox</a:t>
            </a:r>
            <a:r>
              <a:rPr lang="en-US" dirty="0"/>
              <a:t> </a:t>
            </a:r>
            <a:r>
              <a:rPr lang="en-US" dirty="0" smtClean="0"/>
              <a:t>detector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://arxiv.org/abs/1512.02325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 err="1"/>
              <a:t>C</a:t>
            </a:r>
            <a:r>
              <a:rPr lang="en-US" dirty="0" err="1" smtClean="0"/>
              <a:t>affe</a:t>
            </a:r>
            <a:r>
              <a:rPr lang="en-US" dirty="0" smtClean="0"/>
              <a:t> here</a:t>
            </a:r>
            <a:r>
              <a:rPr lang="en-US" dirty="0"/>
              <a:t>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://github.com/weiliu89/caffe/tree/ssd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R-FCN</a:t>
            </a:r>
            <a:r>
              <a:rPr lang="en-US" dirty="0"/>
              <a:t>: Object detection via region based fully convolutional </a:t>
            </a:r>
            <a:r>
              <a:rPr lang="en-US" dirty="0" smtClean="0"/>
              <a:t>networks: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://arxiv.org/abs/1605.06409</a:t>
            </a:r>
            <a:endParaRPr lang="en-US" dirty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affe</a:t>
            </a:r>
            <a:r>
              <a:rPr lang="en-US" dirty="0" smtClean="0"/>
              <a:t> code here: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github.com/daijifeng001/caffe-rfcn</a:t>
            </a:r>
            <a:endParaRPr lang="en-US" dirty="0" smtClean="0"/>
          </a:p>
          <a:p>
            <a:pPr lvl="1"/>
            <a:endParaRPr lang="en-US" dirty="0"/>
          </a:p>
          <a:p>
            <a:pPr lvl="0"/>
            <a:r>
              <a:rPr lang="en-US" dirty="0"/>
              <a:t>Semantic Segmentation:</a:t>
            </a:r>
          </a:p>
          <a:p>
            <a:pPr lvl="1"/>
            <a:r>
              <a:rPr lang="en-US" dirty="0" err="1"/>
              <a:t>SegNet</a:t>
            </a:r>
            <a:r>
              <a:rPr lang="en-US" dirty="0"/>
              <a:t>: A Deep Convolutional Encoder-Decoder Architecture for Robust Semantic Pixel-Wise </a:t>
            </a:r>
            <a:r>
              <a:rPr lang="en-US" dirty="0" smtClean="0"/>
              <a:t>Labelling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://arxiv.org/abs/1505.07293</a:t>
            </a:r>
            <a:endParaRPr lang="en-US" dirty="0"/>
          </a:p>
          <a:p>
            <a:pPr lvl="1"/>
            <a:r>
              <a:rPr lang="en-US" dirty="0"/>
              <a:t>Code </a:t>
            </a:r>
            <a:r>
              <a:rPr lang="en-US" dirty="0" smtClean="0"/>
              <a:t>in </a:t>
            </a:r>
            <a:r>
              <a:rPr lang="en-US" dirty="0" err="1"/>
              <a:t>caffe</a:t>
            </a:r>
            <a:r>
              <a:rPr lang="en-US" dirty="0"/>
              <a:t> </a:t>
            </a:r>
            <a:r>
              <a:rPr lang="en-US" dirty="0" smtClean="0"/>
              <a:t>here: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://github.com/alexgkendall/caffe-segnet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Fully </a:t>
            </a:r>
            <a:r>
              <a:rPr lang="en-US" dirty="0"/>
              <a:t>Convolutional Networks for Semantic Segmentation</a:t>
            </a:r>
          </a:p>
          <a:p>
            <a:pPr lvl="1"/>
            <a:r>
              <a:rPr lang="en-US" dirty="0">
                <a:hlinkClick r:id="rId9"/>
              </a:rPr>
              <a:t>https://arxiv.org/abs/1411.4038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 err="1"/>
              <a:t>C</a:t>
            </a:r>
            <a:r>
              <a:rPr lang="en-US" dirty="0" err="1" smtClean="0"/>
              <a:t>affe</a:t>
            </a:r>
            <a:r>
              <a:rPr lang="en-US" dirty="0" smtClean="0"/>
              <a:t> branch: </a:t>
            </a:r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://github.com/BVLC/caffe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1896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Try it yourself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175" y="769194"/>
            <a:ext cx="82010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smtClean="0"/>
              <a:t>for example,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playground.tensorflow.org</a:t>
            </a:r>
            <a:endParaRPr lang="en-US" dirty="0" smtClean="0"/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945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Buzz…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60029" y="2814445"/>
            <a:ext cx="1591294" cy="241069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Deep Learning – from Research to Technology</a:t>
            </a:r>
          </a:p>
        </p:txBody>
      </p:sp>
      <p:sp>
        <p:nvSpPr>
          <p:cNvPr id="8203" name="AutoShape 14"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/>
          <p:cNvSpPr>
            <a:spLocks noChangeAspect="1" noChangeArrowheads="1"/>
          </p:cNvSpPr>
          <p:nvPr/>
        </p:nvSpPr>
        <p:spPr bwMode="auto"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AutoShape 2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55575" y="-192088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AutoShape 4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307975" y="111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460375" y="2143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" name="Picture 2" descr="https://encrypted-tbn3.gstatic.com/images?q=tbn:ANd9GcSQ9jkPf786iapAfZYqyxJmyI0RbVEZqLRqI7LWDdOFMta3F2-S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612775" y="4175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AutoShape 4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765175" y="6207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AutoShape 6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917575" y="8239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altLang="ja-JP" sz="2800" b="1" dirty="0" smtClean="0"/>
              <a:t>Deep Learning - breakthrough in visual </a:t>
            </a:r>
            <a:r>
              <a:rPr lang="en-US" altLang="ja-JP" sz="2800" b="1" dirty="0"/>
              <a:t>and speech </a:t>
            </a:r>
            <a:r>
              <a:rPr lang="en-US" altLang="ja-JP" sz="2800" b="1" dirty="0" smtClean="0"/>
              <a:t>recognition</a:t>
            </a:r>
            <a:endParaRPr lang="en-US" altLang="ja-JP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0844" r="67689" b="27399"/>
          <a:stretch/>
        </p:blipFill>
        <p:spPr bwMode="auto"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r="4350"/>
            <a:stretch/>
          </p:blipFill>
          <p:spPr bwMode="auto"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1" b="23834"/>
            <a:stretch/>
          </p:blipFill>
          <p:spPr bwMode="auto"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92213"/>
            <a:ext cx="8488363" cy="4603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Classical Computer Vision Pipeline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Classical Computer Vision Pipeline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CV experts 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600" dirty="0" smtClean="0"/>
              <a:t>Select / develop features:  </a:t>
            </a:r>
            <a:r>
              <a:rPr lang="en-US" altLang="ja-JP" sz="2600" dirty="0" smtClean="0"/>
              <a:t>SURF</a:t>
            </a:r>
            <a:r>
              <a:rPr lang="en-US" altLang="ja-JP" sz="2600" dirty="0"/>
              <a:t>, </a:t>
            </a:r>
            <a:r>
              <a:rPr lang="en-US" altLang="ja-JP" sz="2600" dirty="0" err="1"/>
              <a:t>HoG</a:t>
            </a:r>
            <a:r>
              <a:rPr lang="en-US" altLang="ja-JP" sz="2600" dirty="0"/>
              <a:t>, </a:t>
            </a:r>
            <a:r>
              <a:rPr lang="en-US" altLang="ja-JP" sz="2600" dirty="0" smtClean="0"/>
              <a:t>SIFT, RIFT, …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ja-JP" sz="2600" dirty="0" smtClean="0"/>
              <a:t>Add on top of this Machine Learning for </a:t>
            </a:r>
            <a:r>
              <a:rPr lang="en-US" sz="2600" dirty="0"/>
              <a:t>multi-class recognition </a:t>
            </a:r>
            <a:r>
              <a:rPr lang="en-US" sz="2600" dirty="0" smtClean="0"/>
              <a:t>and train classifier</a:t>
            </a:r>
            <a:endParaRPr lang="en-US" altLang="ja-JP" sz="2600" dirty="0"/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Feature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Extraction: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SIFT,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8204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5095994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Classical CV feature definition is </a:t>
            </a:r>
            <a:r>
              <a:rPr lang="en-US" altLang="ko-KR" sz="2400" dirty="0"/>
              <a:t>domain-specific and </a:t>
            </a:r>
            <a:r>
              <a:rPr lang="en-US" altLang="ko-KR" sz="2400" dirty="0" smtClean="0"/>
              <a:t>time-consuming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Deep Learning –based Vision Pipeline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Deep Learning: </a:t>
            </a:r>
          </a:p>
          <a:p>
            <a:pPr eaLnBrk="1" hangingPunct="1">
              <a:defRPr/>
            </a:pPr>
            <a:r>
              <a:rPr lang="en-US" sz="2400" dirty="0"/>
              <a:t>B</a:t>
            </a:r>
            <a:r>
              <a:rPr lang="en-US" sz="2400" dirty="0" smtClean="0"/>
              <a:t>uild</a:t>
            </a:r>
            <a:r>
              <a:rPr lang="en-US" altLang="ja-JP" sz="2400" dirty="0" smtClean="0"/>
              <a:t> features automatically based on training data</a:t>
            </a:r>
          </a:p>
          <a:p>
            <a:pPr eaLnBrk="1" hangingPunct="1">
              <a:defRPr/>
            </a:pPr>
            <a:r>
              <a:rPr lang="en-US" altLang="ja-JP" sz="2600" dirty="0"/>
              <a:t>C</a:t>
            </a:r>
            <a:r>
              <a:rPr lang="en-US" altLang="ja-JP" sz="2600" dirty="0" smtClean="0"/>
              <a:t>ombine feature extraction and classification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DL experts: define NN topology and train NN 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4911725"/>
            <a:ext cx="7264400" cy="1230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promise: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train good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feature automatically,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same method for different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domain</a:t>
            </a:r>
            <a:endParaRPr lang="en-US" altLang="ko-KR" sz="24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4876800" y="3436938"/>
            <a:ext cx="1652588" cy="1292225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4219575" y="4070350"/>
            <a:ext cx="633413" cy="215900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intel3.0-blue">
  <a:themeElements>
    <a:clrScheme name="Custom 1">
      <a:dk1>
        <a:srgbClr val="000000"/>
      </a:dk1>
      <a:lt1>
        <a:srgbClr val="FFFFFF"/>
      </a:lt1>
      <a:dk2>
        <a:srgbClr val="0860A8"/>
      </a:dk2>
      <a:lt2>
        <a:srgbClr val="FDB605"/>
      </a:lt2>
      <a:accent1>
        <a:srgbClr val="009900"/>
      </a:accent1>
      <a:accent2>
        <a:srgbClr val="FF5C00"/>
      </a:accent2>
      <a:accent3>
        <a:srgbClr val="AAB6D1"/>
      </a:accent3>
      <a:accent4>
        <a:srgbClr val="DADADA"/>
      </a:accent4>
      <a:accent5>
        <a:srgbClr val="AACAAA"/>
      </a:accent5>
      <a:accent6>
        <a:srgbClr val="E75300"/>
      </a:accent6>
      <a:hlink>
        <a:srgbClr val="FFFF00"/>
      </a:hlink>
      <a:folHlink>
        <a:srgbClr val="567EB9"/>
      </a:folHlink>
    </a:clrScheme>
    <a:fontScheme name="intel3.0-blu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intel3.0-blu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4C1C9621A6B4D800F222E20EEC266" ma:contentTypeVersion="0" ma:contentTypeDescription="Create a new document." ma:contentTypeScope="" ma:versionID="c22a61cbe5e5ce25e9cf39bf26010a8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AC2673-377F-4F66-BDF8-5815193BDF7B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13E48BF-897A-4E0F-B295-48B8B67083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FB8406-95AF-48C4-815D-FB0AC1ADF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5590</TotalTime>
  <Words>1135</Words>
  <Application>Microsoft Macintosh PowerPoint</Application>
  <PresentationFormat>On-screen Show (4:3)</PresentationFormat>
  <Paragraphs>295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Neo Sans Intel</vt:lpstr>
      <vt:lpstr>Verdana</vt:lpstr>
      <vt:lpstr>Wingdings</vt:lpstr>
      <vt:lpstr>Wingdings 2</vt:lpstr>
      <vt:lpstr>Arial</vt:lpstr>
      <vt:lpstr>intel3.0-blue</vt:lpstr>
      <vt:lpstr>Introduction: Convolutional Neural Networks for Visual Recognition</vt:lpstr>
      <vt:lpstr>CS294-129: Designing, Visualizing and Understanding Deep Neural Networks</vt:lpstr>
      <vt:lpstr>Acknowledgments </vt:lpstr>
      <vt:lpstr>Agenda</vt:lpstr>
      <vt:lpstr>Buzz…</vt:lpstr>
      <vt:lpstr>Deep Learning – from Research to Technology</vt:lpstr>
      <vt:lpstr>Classical Computer Vision Pipeline</vt:lpstr>
      <vt:lpstr>Classical Computer Vision Pipeline.</vt:lpstr>
      <vt:lpstr>Deep Learning –based Vision Pipeline.</vt:lpstr>
      <vt:lpstr>Computer Vision +Deep Learning +  Machine Learning</vt:lpstr>
      <vt:lpstr>Deep Learning Basics </vt:lpstr>
      <vt:lpstr>Deep Learning Basics </vt:lpstr>
      <vt:lpstr>Deep Learning Basics </vt:lpstr>
      <vt:lpstr>Deep Learning Basics </vt:lpstr>
      <vt:lpstr>Deep Learning Taxonomy</vt:lpstr>
      <vt:lpstr>Convolutional Networks</vt:lpstr>
      <vt:lpstr>Convolutional NN</vt:lpstr>
      <vt:lpstr>What is Convolutional  NN ? </vt:lpstr>
      <vt:lpstr>What is Convolutional  NN ? </vt:lpstr>
      <vt:lpstr>CNN success story: ILSVRC 2012</vt:lpstr>
      <vt:lpstr>ILSVRC:  Classification</vt:lpstr>
      <vt:lpstr>Imagenet Classifications 2012</vt:lpstr>
      <vt:lpstr>ILSVRC 2012: top rankers</vt:lpstr>
      <vt:lpstr>Imagenet 2013: top rankers</vt:lpstr>
      <vt:lpstr>Imagenet Classifications 2013</vt:lpstr>
      <vt:lpstr>Conv Net Topology</vt:lpstr>
      <vt:lpstr>Conv Nets: beyond Visual Classification</vt:lpstr>
      <vt:lpstr>CNN  applications</vt:lpstr>
      <vt:lpstr>Conv NN: Detection</vt:lpstr>
      <vt:lpstr>Conv NN: Scene parsing</vt:lpstr>
      <vt:lpstr>CNN: indoor semantic labeling RGBD</vt:lpstr>
      <vt:lpstr>Conv NN: Action Detection</vt:lpstr>
      <vt:lpstr>Conv NN: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IMEC 2006</dc:title>
  <dc:creator>Lilach Shokargi</dc:creator>
  <cp:lastModifiedBy>Laurent Itti</cp:lastModifiedBy>
  <cp:revision>356</cp:revision>
  <dcterms:created xsi:type="dcterms:W3CDTF">2005-12-21T22:20:09Z</dcterms:created>
  <dcterms:modified xsi:type="dcterms:W3CDTF">2017-10-30T19:32:01Z</dcterms:modified>
</cp:coreProperties>
</file>